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1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</p:sldIdLst>
  <p:sldSz cx="14630400" cy="8229600"/>
  <p:notesSz cx="8229600" cy="14630400"/>
  <p:embeddedFontLst>
    <p:embeddedFont>
      <p:font typeface="Inter" panose="020B0604020202020204" charset="0"/>
      <p:regular r:id="rId16"/>
    </p:embeddedFont>
    <p:embeddedFont>
      <p:font typeface="Tw Cen MT" panose="020B0602020104020603" pitchFamily="34" charset="0"/>
      <p:regular r:id="rId17"/>
      <p:bold r:id="rId18"/>
      <p:italic r:id="rId19"/>
      <p:boldItalic r:id="rId20"/>
    </p:embeddedFont>
    <p:embeddedFont>
      <p:font typeface="Tw Cen MT Condensed" panose="020B0606020104020203" pitchFamily="34" charset="0"/>
      <p:regular r:id="rId21"/>
      <p:bold r:id="rId22"/>
    </p:embeddedFont>
    <p:embeddedFont>
      <p:font typeface="Wingdings 3" panose="05040102010807070707" pitchFamily="18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54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2160"/>
            </a:lvl4pPr>
            <a:lvl5pPr marL="2194560" indent="0" algn="ctr">
              <a:buNone/>
              <a:defRPr sz="2160"/>
            </a:lvl5pPr>
            <a:lvl6pPr marL="2743200" indent="0" algn="ctr">
              <a:buNone/>
              <a:defRPr sz="2160"/>
            </a:lvl6pPr>
            <a:lvl7pPr marL="3291840" indent="0" algn="ctr">
              <a:buNone/>
              <a:defRPr sz="2160"/>
            </a:lvl7pPr>
            <a:lvl8pPr marL="3840480" indent="0" algn="ctr">
              <a:buNone/>
              <a:defRPr sz="2160"/>
            </a:lvl8pPr>
            <a:lvl9pPr marL="4389120" indent="0" algn="ctr">
              <a:buNone/>
              <a:defRPr sz="2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86502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935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914400"/>
            <a:ext cx="3154680" cy="649224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8721" y="914400"/>
            <a:ext cx="9098280" cy="649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070080" y="71116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5388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6410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0447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873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482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2468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0539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13826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542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98388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7272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0642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7626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726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b="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9196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8952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7184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8243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760" b="0" cap="none" baseline="0">
                <a:solidFill>
                  <a:schemeClr val="accent1"/>
                </a:solidFill>
                <a:latin typeface="+mn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8954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89066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76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marL="0" lvl="0" indent="0" algn="l" defTabSz="1097280" rtl="0" eaLnBrk="1" latinLnBrk="0" hangingPunct="1">
              <a:lnSpc>
                <a:spcPct val="90000"/>
              </a:lnSpc>
              <a:spcBef>
                <a:spcPts val="216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89066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8950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7536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41427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28954" y="565811"/>
            <a:ext cx="5266944" cy="208483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0" y="987552"/>
            <a:ext cx="6814109" cy="622157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954" y="2709007"/>
            <a:ext cx="5266944" cy="4514753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20"/>
              </a:spcBef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775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6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4626742" cy="54864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32720" y="5952166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0321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743200"/>
            <a:ext cx="11664088" cy="482803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28955" y="7764845"/>
            <a:ext cx="2584972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8A87A34-81AB-432B-8DAE-1953F412C126}" type="datetimeFigureOut">
              <a:rPr lang="en-US" smtClean="0"/>
              <a:pPr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519" y="7764845"/>
            <a:ext cx="7081751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04800" y="7764845"/>
            <a:ext cx="1168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4400" y="991589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066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p:hf sldNum="0" hdr="0" ftr="0" dt="0"/>
  <p:txStyles>
    <p:titleStyle>
      <a:lvl1pPr algn="l" defTabSz="1097280" rtl="0" eaLnBrk="1" latinLnBrk="0" hangingPunct="1">
        <a:lnSpc>
          <a:spcPct val="80000"/>
        </a:lnSpc>
        <a:spcBef>
          <a:spcPct val="0"/>
        </a:spcBef>
        <a:buNone/>
        <a:defRPr sz="6000" kern="1200" cap="all" spc="12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09728" indent="-109728" algn="l" defTabSz="1097280" rtl="0" eaLnBrk="1" latinLnBrk="0" hangingPunct="1">
        <a:lnSpc>
          <a:spcPct val="90000"/>
        </a:lnSpc>
        <a:spcBef>
          <a:spcPts val="1440"/>
        </a:spcBef>
        <a:spcAft>
          <a:spcPts val="24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318211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53766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71323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1272845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145938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163494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6520" y="851220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Effectiveness of Remote Work on Employee Productivity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806779"/>
            <a:ext cx="13042821" cy="4558070"/>
          </a:xfrm>
          <a:prstGeom prst="roundRect">
            <a:avLst>
              <a:gd name="adj" fmla="val 209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1028224" y="6767513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CDA1AA-A980-8829-5087-256FC309B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8396" y="7748833"/>
            <a:ext cx="2953162" cy="4125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39045" y="11832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Recommendations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1443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Organizations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7432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 in robust collaboration tools.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54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inclusivity and well-being.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276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Establish clear remote work policies.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69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remote work training.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11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reliable IT support.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541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 team interaction.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1443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Employees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599521" y="37432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Communicate needs and concerns.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1854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accountability and proactive communication.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6276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time effectively and set boundaries.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069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Engage actively in team communication.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5511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self-discipline and motivation.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9541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available resources.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539C65-9828-9CEC-83DE-AA40D4768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8970" y="6978757"/>
            <a:ext cx="2953162" cy="125084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74789" y="1146078"/>
            <a:ext cx="5363170" cy="670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Hypothesis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944" y="3561499"/>
            <a:ext cx="550845" cy="526613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3856" y="3693561"/>
            <a:ext cx="137755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H1: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636265" y="3561499"/>
            <a:ext cx="5667158" cy="457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Remote and hybrid work models have a positive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long-term impact on employee productivity and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job satisfaction.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379101" y="2719864"/>
            <a:ext cx="3090743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3944" y="5507713"/>
            <a:ext cx="550845" cy="544948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31651" y="5661898"/>
            <a:ext cx="182166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H2: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379101" y="5592961"/>
            <a:ext cx="5936099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strategies to support mental health and well-being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reduce stress and improve employee retention.</a:t>
            </a:r>
            <a:endParaRPr lang="en-US" sz="21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0257" y="905506"/>
            <a:ext cx="5690711" cy="711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" y="1741051"/>
            <a:ext cx="6393894" cy="39516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666" y="5963722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666" y="6449378"/>
            <a:ext cx="6393894" cy="1387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Thoughtfully implemented remote work boosts productivity and employee satisfaction. Success relies on clear communication, flexible arrangements, and prioritizing well-being.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719" y="1665637"/>
            <a:ext cx="6394013" cy="39516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77720" y="5963722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Takeaway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77720" y="6449378"/>
            <a:ext cx="6394013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models offer a path to sustainable success. By carefully integrating remote and in-office work, companies can optimize productivity, morale, and inclusivity.</a:t>
            </a:r>
            <a:endParaRPr lang="en-US" sz="1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5E0125-3962-0ED9-C59D-80B0E150AE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77238" y="7589553"/>
            <a:ext cx="2953162" cy="64004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8A5288-4728-FB1C-3ABB-7A627BB93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529" y="0"/>
            <a:ext cx="845584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32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636" y="583168"/>
            <a:ext cx="5567482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28636" y="1835825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5680" y="1907381"/>
            <a:ext cx="142994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17888" y="1835825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17888" y="2310884"/>
            <a:ext cx="3034546" cy="2035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Remote work is performing job duties outside a traditional office, encompassing various locations and evolving with technology. It's increasingly integral to modern work.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4485" y="1835825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8312" y="1907381"/>
            <a:ext cx="189428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0853738" y="1835825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Relevance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53738" y="2310884"/>
            <a:ext cx="3034546" cy="3052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COVID-19 pandemic accelerated remote work adoption, while advancements in technology (high-speed internet, cloud computing, video conferencing, and collaborative software) enabled its effectiveness.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8636" y="5814417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72701" y="5885974"/>
            <a:ext cx="189071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17888" y="5814417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Focus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17888" y="6289477"/>
            <a:ext cx="6970276" cy="1356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analyzes remote work's impact on employee productivity, job satisfaction, work-life balance, and organizational performance, aiming for a comprehensive understanding of its benefits and challenges.</a:t>
            </a:r>
            <a:endParaRPr lang="en-US" sz="16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02B7083-FB47-414A-185D-4C97545E0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0689" y="7555885"/>
            <a:ext cx="2953162" cy="5765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96608" y="942975"/>
            <a:ext cx="5400675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Research Gap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20090" y="1863328"/>
            <a:ext cx="270033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Long-Term Impact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20090" y="2406610"/>
            <a:ext cx="6344126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Longitudinal studies are needed to assess remote work's long-term effects on employee well-being, productivity, and career progression, considering individual differences and job types.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573804" y="1863328"/>
            <a:ext cx="2982873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Industry-Specific Needs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73804" y="2406610"/>
            <a:ext cx="6344126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should address industry-specific remote work challenges to develop tailored solutions and policies.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0090" y="4016216"/>
            <a:ext cx="2709505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DE&amp;I in Remote Work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20090" y="4559498"/>
            <a:ext cx="6344126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should address potential DE&amp;I biases in remote work and develop mitigating strategies.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3804" y="4016216"/>
            <a:ext cx="2888933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Emerging Technologies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573804" y="4559498"/>
            <a:ext cx="6344126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is needed on AI and VR's impact on remote work, considering productivity, ethics, and social isolation.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0090" y="5840016"/>
            <a:ext cx="270033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Mental Health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20090" y="6383298"/>
            <a:ext cx="6344126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should focus on effective strategies to support employee mental health in remote work, addressing both benefits and drawbacks.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73804" y="5840016"/>
            <a:ext cx="3169444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Security and Privacy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573804" y="6383298"/>
            <a:ext cx="6344126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should address balancing robust data security with employee privacy in remote work environments.</a:t>
            </a: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8BBBEDA-15BF-E422-4652-099849AEB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7238" y="7720553"/>
            <a:ext cx="2953162" cy="4680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1973" y="115579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Research Objectives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95882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436864"/>
            <a:ext cx="3005495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Productivity &amp; Retention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5317093"/>
            <a:ext cx="30054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long-term productivity and retention, considering engagement, work-life balance, and remote management.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295882"/>
            <a:ext cx="3005614" cy="1857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44368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Industry Challenges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4139446" y="494502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sector-specific remote work challenges via case studies, highlighting best practices and pitfalls.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295882"/>
            <a:ext cx="3005614" cy="18574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44368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Mental Well-being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7485221" y="494502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interventions (mental health resources, EAPs, training) to improve remote worker well-being.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295882"/>
            <a:ext cx="3005614" cy="18574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4436864"/>
            <a:ext cx="300561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Infrastructure</a:t>
            </a:r>
            <a:endParaRPr lang="en-US" sz="2300" dirty="0"/>
          </a:p>
        </p:txBody>
      </p:sp>
      <p:sp>
        <p:nvSpPr>
          <p:cNvPr id="14" name="Text 8"/>
          <p:cNvSpPr/>
          <p:nvPr/>
        </p:nvSpPr>
        <p:spPr>
          <a:xfrm>
            <a:off x="10830997" y="53170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 technology infrastructure's impact on remote work effectiveness and employee experience.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454D88-A158-1B6A-6FE2-65F3724C57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77238" y="7565922"/>
            <a:ext cx="2953162" cy="6636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76958" y="550367"/>
            <a:ext cx="425291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Research Questions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76" y="1302306"/>
            <a:ext cx="809982" cy="12961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19964" y="1464231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Long-Term Impacts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619964" y="1827133"/>
            <a:ext cx="12443460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are the long-term effects of remote/hybrid work on productivity, burnout, and career trajectories, considering flexible work?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76" y="2598420"/>
            <a:ext cx="809982" cy="12961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19964" y="2760345"/>
            <a:ext cx="246709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Industry-Specific Factors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619964" y="3123248"/>
            <a:ext cx="12443460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do industry-specific factors (regulations, tech, job needs, culture) affect remote work implementation and success?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76" y="3894534"/>
            <a:ext cx="809982" cy="12961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19964" y="4056459"/>
            <a:ext cx="251126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Mental Health Challenges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619964" y="4419362"/>
            <a:ext cx="12443460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strategies best mitigate remote work's mental health challenges, including support systems and management practices?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976" y="5190649"/>
            <a:ext cx="809982" cy="12961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19964" y="5352574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Equity and Inclusion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619964" y="5715476"/>
            <a:ext cx="12443460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do remote work policies affect equity and inclusion, and how can we mitigate potential biases?</a:t>
            </a:r>
            <a:endParaRPr lang="en-US" sz="12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976" y="6486763"/>
            <a:ext cx="809982" cy="129611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19964" y="664868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and VR Integration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1619964" y="7011591"/>
            <a:ext cx="12443460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can AI and VR enhance remote collaboration and productivity, considering both benefits and challenges?</a:t>
            </a:r>
            <a:endParaRPr lang="en-US" sz="12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FC4F61-CD07-4BE9-6DA0-7CA62C6F07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77238" y="7422928"/>
            <a:ext cx="2953162" cy="8066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9137" y="736699"/>
            <a:ext cx="4984671" cy="623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Literature Review</a:t>
            </a:r>
            <a:endParaRPr lang="en-US" sz="3900" dirty="0"/>
          </a:p>
        </p:txBody>
      </p:sp>
      <p:sp>
        <p:nvSpPr>
          <p:cNvPr id="29" name="Text 1">
            <a:extLst>
              <a:ext uri="{FF2B5EF4-FFF2-40B4-BE49-F238E27FC236}">
                <a16:creationId xmlns:a16="http://schemas.microsoft.com/office/drawing/2014/main" id="{9B4A7430-9593-6FD0-2BD3-DE8CE9CF0978}"/>
              </a:ext>
            </a:extLst>
          </p:cNvPr>
          <p:cNvSpPr/>
          <p:nvPr/>
        </p:nvSpPr>
        <p:spPr>
          <a:xfrm>
            <a:off x="10967526" y="21339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Intangible factor</a:t>
            </a:r>
          </a:p>
          <a:p>
            <a:pPr marL="0" indent="0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34B9AE2F-DB05-9A3F-635D-AD47E8068C88}"/>
              </a:ext>
            </a:extLst>
          </p:cNvPr>
          <p:cNvSpPr/>
          <p:nvPr/>
        </p:nvSpPr>
        <p:spPr>
          <a:xfrm>
            <a:off x="6044660" y="2722561"/>
            <a:ext cx="2541080" cy="362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Technology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Text 3">
            <a:extLst>
              <a:ext uri="{FF2B5EF4-FFF2-40B4-BE49-F238E27FC236}">
                <a16:creationId xmlns:a16="http://schemas.microsoft.com/office/drawing/2014/main" id="{3AE92F42-08CD-A18C-640B-BB601E9E767F}"/>
              </a:ext>
            </a:extLst>
          </p:cNvPr>
          <p:cNvSpPr/>
          <p:nvPr/>
        </p:nvSpPr>
        <p:spPr>
          <a:xfrm>
            <a:off x="6044660" y="3264255"/>
            <a:ext cx="2541080" cy="362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</a:t>
            </a:r>
            <a:r>
              <a:rPr lang="en-US" dirty="0">
                <a:solidFill>
                  <a:srgbClr val="27252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Infrastructure</a:t>
            </a:r>
          </a:p>
        </p:txBody>
      </p:sp>
      <p:sp>
        <p:nvSpPr>
          <p:cNvPr id="32" name="Text 4">
            <a:extLst>
              <a:ext uri="{FF2B5EF4-FFF2-40B4-BE49-F238E27FC236}">
                <a16:creationId xmlns:a16="http://schemas.microsoft.com/office/drawing/2014/main" id="{2012E8C2-1EFD-8D25-AE08-259F2F817A9A}"/>
              </a:ext>
            </a:extLst>
          </p:cNvPr>
          <p:cNvSpPr/>
          <p:nvPr/>
        </p:nvSpPr>
        <p:spPr>
          <a:xfrm>
            <a:off x="6043040" y="3778381"/>
            <a:ext cx="28422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Office space cost savings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Text 5">
            <a:extLst>
              <a:ext uri="{FF2B5EF4-FFF2-40B4-BE49-F238E27FC236}">
                <a16:creationId xmlns:a16="http://schemas.microsoft.com/office/drawing/2014/main" id="{B8C2CA59-3EF8-4810-19A7-F1A8D1DC3F62}"/>
              </a:ext>
            </a:extLst>
          </p:cNvPr>
          <p:cNvSpPr/>
          <p:nvPr/>
        </p:nvSpPr>
        <p:spPr>
          <a:xfrm>
            <a:off x="6043040" y="4331199"/>
            <a:ext cx="3186541" cy="44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Employee work environment</a:t>
            </a:r>
            <a:r>
              <a:rPr lang="en-US" dirty="0">
                <a:solidFill>
                  <a:srgbClr val="27252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Text 1">
            <a:extLst>
              <a:ext uri="{FF2B5EF4-FFF2-40B4-BE49-F238E27FC236}">
                <a16:creationId xmlns:a16="http://schemas.microsoft.com/office/drawing/2014/main" id="{1245E8E2-E339-4ACA-BDDB-4C328E915098}"/>
              </a:ext>
            </a:extLst>
          </p:cNvPr>
          <p:cNvSpPr/>
          <p:nvPr/>
        </p:nvSpPr>
        <p:spPr>
          <a:xfrm>
            <a:off x="6147790" y="21373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/>
                <a:ea typeface="Calibri" panose="020F0502020204030204" pitchFamily="34" charset="0"/>
                <a:cs typeface="Calibri" panose="020F0502020204030204" pitchFamily="34" charset="0"/>
              </a:rPr>
              <a:t>Tangible factor</a:t>
            </a:r>
            <a:endParaRPr lang="en-US" sz="2300" dirty="0">
              <a:latin typeface="Petrona Bold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Text 9">
            <a:extLst>
              <a:ext uri="{FF2B5EF4-FFF2-40B4-BE49-F238E27FC236}">
                <a16:creationId xmlns:a16="http://schemas.microsoft.com/office/drawing/2014/main" id="{5146A9A5-979E-CDDC-7CCF-97419B7D5493}"/>
              </a:ext>
            </a:extLst>
          </p:cNvPr>
          <p:cNvSpPr/>
          <p:nvPr/>
        </p:nvSpPr>
        <p:spPr>
          <a:xfrm>
            <a:off x="10634040" y="2722561"/>
            <a:ext cx="2977040" cy="442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Employee well-being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53" name="Text 10">
            <a:extLst>
              <a:ext uri="{FF2B5EF4-FFF2-40B4-BE49-F238E27FC236}">
                <a16:creationId xmlns:a16="http://schemas.microsoft.com/office/drawing/2014/main" id="{074DC09A-FD74-D167-CEE1-2CA163610123}"/>
              </a:ext>
            </a:extLst>
          </p:cNvPr>
          <p:cNvSpPr/>
          <p:nvPr/>
        </p:nvSpPr>
        <p:spPr>
          <a:xfrm>
            <a:off x="10634040" y="3277225"/>
            <a:ext cx="28883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Organizational culture</a:t>
            </a:r>
            <a:endParaRPr lang="en-US" sz="1750" dirty="0"/>
          </a:p>
        </p:txBody>
      </p:sp>
      <p:sp>
        <p:nvSpPr>
          <p:cNvPr id="54" name="Text 11">
            <a:extLst>
              <a:ext uri="{FF2B5EF4-FFF2-40B4-BE49-F238E27FC236}">
                <a16:creationId xmlns:a16="http://schemas.microsoft.com/office/drawing/2014/main" id="{15A47BF5-B083-8CBA-1EC9-1F0F72F2ECC9}"/>
              </a:ext>
            </a:extLst>
          </p:cNvPr>
          <p:cNvSpPr/>
          <p:nvPr/>
        </p:nvSpPr>
        <p:spPr>
          <a:xfrm>
            <a:off x="10634040" y="3752594"/>
            <a:ext cx="2888324" cy="362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Leadership style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55" name="Text 12">
            <a:extLst>
              <a:ext uri="{FF2B5EF4-FFF2-40B4-BE49-F238E27FC236}">
                <a16:creationId xmlns:a16="http://schemas.microsoft.com/office/drawing/2014/main" id="{7E257B38-5A7B-9647-196E-2B1BF4620E3A}"/>
              </a:ext>
            </a:extLst>
          </p:cNvPr>
          <p:cNvSpPr/>
          <p:nvPr/>
        </p:nvSpPr>
        <p:spPr>
          <a:xfrm>
            <a:off x="10634040" y="4306468"/>
            <a:ext cx="3340145" cy="442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Employee engagement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E5B589-1DD4-B0BD-6FCC-63A392437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978" y="1237587"/>
            <a:ext cx="11643230" cy="608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62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05762" y="111214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Methodology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91726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Approach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516154"/>
            <a:ext cx="3978116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research used a mixed-methods approach, combining qualitative and quantitative data analysis for a comprehensive understanding. Qualitative data provided in-depth exploration, while quantitative data allowed for broader statistical analysis.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291726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Sources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3516154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came from surveys of remote workers (quantitative), semi-structured interviews with workers, managers, and HR (qualitative), and secondary data (industry reports, prior research).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291726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Techniques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35161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analysis involved statistical methods (descriptive statistics, correlation, regression) for the survey data and thematic analysis for the interview data. Both approaches converged to strengthen our findings.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559EA7-D09F-0065-955E-B20BEEBAA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7238" y="7685767"/>
            <a:ext cx="2953162" cy="5438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02580" y="113497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Findings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86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Positive Impacts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1854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Increased productivity on individual tasks.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276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work-life balance and reduced stress.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69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Lower costs and wider talent access for companies.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11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Greater autonomy and job satisfaction.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86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7599521" y="41854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Isolation and reduced team cohesion.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276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Difficulty managing accountability and communication.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69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 and infrastructure limitations.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511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Blurred work-life boundaries.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36099F5-4967-A516-81B7-4E2F8A160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7238" y="7624619"/>
            <a:ext cx="2953162" cy="604981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</TotalTime>
  <Words>771</Words>
  <Application>Microsoft Office PowerPoint</Application>
  <PresentationFormat>Custom</PresentationFormat>
  <Paragraphs>112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Inter</vt:lpstr>
      <vt:lpstr>Tw Cen MT Condensed</vt:lpstr>
      <vt:lpstr>Calibri</vt:lpstr>
      <vt:lpstr>Wingdings 3</vt:lpstr>
      <vt:lpstr>Tw Cen MT</vt:lpstr>
      <vt:lpstr>Petrona Bold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UTKARSH ANAND</cp:lastModifiedBy>
  <cp:revision>6</cp:revision>
  <dcterms:created xsi:type="dcterms:W3CDTF">2024-12-01T07:26:34Z</dcterms:created>
  <dcterms:modified xsi:type="dcterms:W3CDTF">2025-05-27T19:04:12Z</dcterms:modified>
</cp:coreProperties>
</file>